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3" r:id="rId8"/>
    <p:sldId id="266" r:id="rId9"/>
    <p:sldId id="268" r:id="rId10"/>
    <p:sldId id="27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51" d="100"/>
          <a:sy n="151" d="100"/>
        </p:scale>
        <p:origin x="7818"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F5F8"/>
        </a:solidFill>
        <a:effectLst/>
      </p:bgPr>
    </p:bg>
    <p:spTree>
      <p:nvGrpSpPr>
        <p:cNvPr id="1" name=""/>
        <p:cNvGrpSpPr/>
        <p:nvPr/>
      </p:nvGrpSpPr>
      <p:grpSpPr>
        <a:xfrm>
          <a:off x="0" y="0"/>
          <a:ext cx="0" cy="0"/>
          <a:chOff x="0" y="0"/>
          <a:chExt cx="0" cy="0"/>
        </a:xfrm>
      </p:grpSpPr>
      <p:sp>
        <p:nvSpPr>
          <p:cNvPr id="2" name="Oval 1"/>
          <p:cNvSpPr/>
          <p:nvPr/>
        </p:nvSpPr>
        <p:spPr>
          <a:xfrm>
            <a:off x="9966960" y="914400"/>
            <a:ext cx="1371600" cy="1371600"/>
          </a:xfrm>
          <a:prstGeom prst="ellipse">
            <a:avLst/>
          </a:prstGeom>
          <a:solidFill>
            <a:srgbClr val="FFFFFF"/>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entagon 2"/>
          <p:cNvSpPr/>
          <p:nvPr/>
        </p:nvSpPr>
        <p:spPr>
          <a:xfrm>
            <a:off x="10195560" y="1115568"/>
            <a:ext cx="480059" cy="480059"/>
          </a:xfrm>
          <a:prstGeom prst="homePlate">
            <a:avLst/>
          </a:prstGeom>
          <a:solidFill>
            <a:srgbClr val="14345A"/>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1097280"/>
            <a:ext cx="6131807" cy="1554272"/>
          </a:xfrm>
          <a:prstGeom prst="rect">
            <a:avLst/>
          </a:prstGeom>
          <a:noFill/>
        </p:spPr>
        <p:txBody>
          <a:bodyPr wrap="none">
            <a:spAutoFit/>
          </a:bodyPr>
          <a:lstStyle/>
          <a:p>
            <a:pPr>
              <a:defRPr sz="4000" b="1">
                <a:solidFill>
                  <a:srgbClr val="14345A"/>
                </a:solidFill>
              </a:defRPr>
            </a:pPr>
            <a:r>
              <a:rPr dirty="0"/>
              <a:t>MSRA Middle School Soccer</a:t>
            </a:r>
          </a:p>
          <a:p>
            <a:pPr>
              <a:defRPr sz="3400" b="1">
                <a:solidFill>
                  <a:srgbClr val="DC3C32"/>
                </a:solidFill>
              </a:defRPr>
            </a:pPr>
            <a:r>
              <a:rPr dirty="0"/>
              <a:t>2026–2027 </a:t>
            </a:r>
            <a:r>
              <a:rPr dirty="0" smtClean="0"/>
              <a:t>Guidelines</a:t>
            </a:r>
          </a:p>
          <a:p>
            <a:pPr>
              <a:defRPr sz="2100">
                <a:solidFill>
                  <a:srgbClr val="232323"/>
                </a:solidFill>
              </a:defRPr>
            </a:pPr>
            <a:r>
              <a:rPr lang="en-US" dirty="0" smtClean="0"/>
              <a:t>MSRA officials </a:t>
            </a:r>
            <a:r>
              <a:rPr dirty="0" smtClean="0"/>
              <a:t>standard soccer rules</a:t>
            </a:r>
            <a:endParaRPr dirty="0"/>
          </a:p>
        </p:txBody>
      </p:sp>
      <p:sp>
        <p:nvSpPr>
          <p:cNvPr id="5" name="TextBox 4"/>
          <p:cNvSpPr txBox="1"/>
          <p:nvPr/>
        </p:nvSpPr>
        <p:spPr>
          <a:xfrm>
            <a:off x="777240" y="3886200"/>
            <a:ext cx="8307531" cy="369332"/>
          </a:xfrm>
          <a:prstGeom prst="rect">
            <a:avLst/>
          </a:prstGeom>
          <a:noFill/>
        </p:spPr>
        <p:txBody>
          <a:bodyPr wrap="none">
            <a:spAutoFit/>
          </a:bodyPr>
          <a:lstStyle/>
          <a:p>
            <a:pPr>
              <a:defRPr sz="1800">
                <a:solidFill>
                  <a:srgbClr val="232323"/>
                </a:solidFill>
              </a:defRPr>
            </a:pPr>
            <a:r>
              <a:rPr dirty="0" smtClean="0"/>
              <a:t>Statements that simply follow the governing rulebook are omitted or clearly identified.</a:t>
            </a:r>
            <a:endParaRPr dirty="0"/>
          </a:p>
        </p:txBody>
      </p:sp>
      <p:sp>
        <p:nvSpPr>
          <p:cNvPr id="6" name="Rectangle 5"/>
          <p:cNvSpPr/>
          <p:nvPr/>
        </p:nvSpPr>
        <p:spPr>
          <a:xfrm>
            <a:off x="0" y="6601968"/>
            <a:ext cx="12191695" cy="256032"/>
          </a:xfrm>
          <a:prstGeom prst="rect">
            <a:avLst/>
          </a:prstGeom>
          <a:solidFill>
            <a:srgbClr val="1434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629400"/>
            <a:ext cx="10515600" cy="182880"/>
          </a:xfrm>
          <a:prstGeom prst="rect">
            <a:avLst/>
          </a:prstGeom>
          <a:noFill/>
        </p:spPr>
        <p:txBody>
          <a:bodyPr wrap="none">
            <a:spAutoFit/>
          </a:bodyPr>
          <a:lstStyle/>
          <a:p>
            <a:pPr>
              <a:defRPr sz="900">
                <a:solidFill>
                  <a:srgbClr val="FFFFFF"/>
                </a:solidFill>
              </a:defRPr>
            </a:pPr>
            <a:r>
              <a:t>MSRA Middle School Soccer Guidelines 2026–2027 • Rule Overview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74320"/>
            <a:ext cx="9875520" cy="594360"/>
          </a:xfrm>
          <a:prstGeom prst="rect">
            <a:avLst/>
          </a:prstGeom>
          <a:noFill/>
        </p:spPr>
        <p:txBody>
          <a:bodyPr wrap="none">
            <a:spAutoFit/>
          </a:bodyPr>
          <a:lstStyle/>
          <a:p>
            <a:pPr>
              <a:defRPr sz="2800" b="1">
                <a:solidFill>
                  <a:srgbClr val="14345A"/>
                </a:solidFill>
              </a:defRPr>
            </a:pPr>
            <a:r>
              <a:t>Rule 1 – Field of Play</a:t>
            </a:r>
          </a:p>
        </p:txBody>
      </p:sp>
      <p:sp>
        <p:nvSpPr>
          <p:cNvPr id="3" name="TextBox 2"/>
          <p:cNvSpPr txBox="1"/>
          <p:nvPr/>
        </p:nvSpPr>
        <p:spPr>
          <a:xfrm>
            <a:off x="548640" y="859536"/>
            <a:ext cx="10058400" cy="320040"/>
          </a:xfrm>
          <a:prstGeom prst="rect">
            <a:avLst/>
          </a:prstGeom>
          <a:noFill/>
        </p:spPr>
        <p:txBody>
          <a:bodyPr wrap="none">
            <a:spAutoFit/>
          </a:bodyPr>
          <a:lstStyle/>
          <a:p>
            <a:pPr>
              <a:defRPr sz="1300">
                <a:solidFill>
                  <a:srgbClr val="5A5A5A"/>
                </a:solidFill>
              </a:defRPr>
            </a:pPr>
            <a:r>
              <a:t>MSRA-specific provisions / differences only</a:t>
            </a:r>
          </a:p>
        </p:txBody>
      </p:sp>
      <p:sp>
        <p:nvSpPr>
          <p:cNvPr id="4" name="Oval 3"/>
          <p:cNvSpPr/>
          <p:nvPr/>
        </p:nvSpPr>
        <p:spPr>
          <a:xfrm>
            <a:off x="10561320" y="228600"/>
            <a:ext cx="685800" cy="685800"/>
          </a:xfrm>
          <a:prstGeom prst="ellipse">
            <a:avLst/>
          </a:prstGeom>
          <a:solidFill>
            <a:srgbClr val="FFFFFF"/>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Pentagon 4"/>
          <p:cNvSpPr/>
          <p:nvPr/>
        </p:nvSpPr>
        <p:spPr>
          <a:xfrm>
            <a:off x="10789920" y="429768"/>
            <a:ext cx="240029" cy="240029"/>
          </a:xfrm>
          <a:prstGeom prst="homePlate">
            <a:avLst/>
          </a:prstGeom>
          <a:solidFill>
            <a:srgbClr val="14345A"/>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601968"/>
            <a:ext cx="12191695" cy="256032"/>
          </a:xfrm>
          <a:prstGeom prst="rect">
            <a:avLst/>
          </a:prstGeom>
          <a:solidFill>
            <a:srgbClr val="1434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629400"/>
            <a:ext cx="10515600" cy="182880"/>
          </a:xfrm>
          <a:prstGeom prst="rect">
            <a:avLst/>
          </a:prstGeom>
          <a:noFill/>
        </p:spPr>
        <p:txBody>
          <a:bodyPr wrap="none">
            <a:spAutoFit/>
          </a:bodyPr>
          <a:lstStyle/>
          <a:p>
            <a:pPr>
              <a:defRPr sz="900">
                <a:solidFill>
                  <a:srgbClr val="FFFFFF"/>
                </a:solidFill>
              </a:defRPr>
            </a:pPr>
            <a:r>
              <a:t>MSRA Middle School Soccer Guidelines 2026–2027 • Rule 1</a:t>
            </a:r>
          </a:p>
        </p:txBody>
      </p:sp>
      <p:sp>
        <p:nvSpPr>
          <p:cNvPr id="8" name="Rounded Rectangle 7"/>
          <p:cNvSpPr/>
          <p:nvPr/>
        </p:nvSpPr>
        <p:spPr>
          <a:xfrm>
            <a:off x="502920" y="1298448"/>
            <a:ext cx="11155680" cy="5010912"/>
          </a:xfrm>
          <a:prstGeom prst="roundRect">
            <a:avLst/>
          </a:prstGeom>
          <a:solidFill>
            <a:srgbClr val="F2F5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600200"/>
            <a:ext cx="10515600" cy="2811026"/>
          </a:xfrm>
          <a:prstGeom prst="rect">
            <a:avLst/>
          </a:prstGeom>
          <a:noFill/>
        </p:spPr>
        <p:txBody>
          <a:bodyPr wrap="square">
            <a:spAutoFit/>
          </a:bodyPr>
          <a:lstStyle/>
          <a:p>
            <a:pPr>
              <a:spcAft>
                <a:spcPts val="1100"/>
              </a:spcAft>
              <a:defRPr sz="2000">
                <a:solidFill>
                  <a:srgbClr val="232323"/>
                </a:solidFill>
              </a:defRPr>
            </a:pPr>
            <a:r>
              <a:rPr dirty="0" smtClean="0"/>
              <a:t>• </a:t>
            </a:r>
            <a:r>
              <a:rPr dirty="0"/>
              <a:t>Home team secures goals, corrects goal-net discrepancies, and supplies corner flags.</a:t>
            </a:r>
          </a:p>
          <a:p>
            <a:pPr>
              <a:spcAft>
                <a:spcPts val="1100"/>
              </a:spcAft>
              <a:defRPr sz="2000">
                <a:solidFill>
                  <a:srgbClr val="232323"/>
                </a:solidFill>
              </a:defRPr>
            </a:pPr>
            <a:r>
              <a:rPr dirty="0"/>
              <a:t>• </a:t>
            </a:r>
            <a:r>
              <a:rPr dirty="0" err="1"/>
              <a:t>Unrostered</a:t>
            </a:r>
            <a:r>
              <a:rPr dirty="0"/>
              <a:t> personnel remain on the opposite side of the team area.</a:t>
            </a:r>
          </a:p>
          <a:p>
            <a:pPr>
              <a:spcAft>
                <a:spcPts val="1100"/>
              </a:spcAft>
              <a:defRPr sz="2000">
                <a:solidFill>
                  <a:srgbClr val="232323"/>
                </a:solidFill>
              </a:defRPr>
            </a:pPr>
            <a:r>
              <a:rPr dirty="0"/>
              <a:t>• Spectator issues are reported to the home-team head coach and on-site administrator; unresolved safety concerns may result in abandonment.</a:t>
            </a:r>
          </a:p>
          <a:p>
            <a:pPr>
              <a:spcAft>
                <a:spcPts val="1100"/>
              </a:spcAft>
              <a:defRPr sz="2000">
                <a:solidFill>
                  <a:srgbClr val="232323"/>
                </a:solidFill>
              </a:defRPr>
            </a:pPr>
            <a:r>
              <a:rPr dirty="0"/>
              <a:t>• Seats and benches must be at least 5 yards from the sideline unless specifically designated otherwise by the facility</a:t>
            </a:r>
            <a:r>
              <a:rPr dirty="0" smtClean="0"/>
              <a:t>.</a:t>
            </a:r>
            <a:endParaRPr lang="en-US" dirty="0" smtClean="0"/>
          </a:p>
          <a:p>
            <a:pPr>
              <a:spcAft>
                <a:spcPts val="1100"/>
              </a:spcAft>
              <a:defRPr sz="2000">
                <a:solidFill>
                  <a:srgbClr val="232323"/>
                </a:solidFill>
              </a:defRPr>
            </a:pPr>
            <a:r>
              <a:rPr lang="en-US" dirty="0"/>
              <a:t>• </a:t>
            </a:r>
            <a:r>
              <a:rPr lang="en-US" dirty="0" smtClean="0"/>
              <a:t>The </a:t>
            </a:r>
            <a:r>
              <a:rPr lang="en-US" dirty="0"/>
              <a:t>technical area is defined as 2 yards from each side of the bench</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74320"/>
            <a:ext cx="9875520" cy="594360"/>
          </a:xfrm>
          <a:prstGeom prst="rect">
            <a:avLst/>
          </a:prstGeom>
          <a:noFill/>
        </p:spPr>
        <p:txBody>
          <a:bodyPr wrap="none">
            <a:spAutoFit/>
          </a:bodyPr>
          <a:lstStyle/>
          <a:p>
            <a:pPr>
              <a:defRPr sz="2800" b="1">
                <a:solidFill>
                  <a:srgbClr val="14345A"/>
                </a:solidFill>
              </a:defRPr>
            </a:pPr>
            <a:r>
              <a:t>Rule 2 – The Ball</a:t>
            </a:r>
          </a:p>
        </p:txBody>
      </p:sp>
      <p:sp>
        <p:nvSpPr>
          <p:cNvPr id="3" name="TextBox 2"/>
          <p:cNvSpPr txBox="1"/>
          <p:nvPr/>
        </p:nvSpPr>
        <p:spPr>
          <a:xfrm>
            <a:off x="548640" y="859536"/>
            <a:ext cx="10058400" cy="320040"/>
          </a:xfrm>
          <a:prstGeom prst="rect">
            <a:avLst/>
          </a:prstGeom>
          <a:noFill/>
        </p:spPr>
        <p:txBody>
          <a:bodyPr wrap="none">
            <a:spAutoFit/>
          </a:bodyPr>
          <a:lstStyle/>
          <a:p>
            <a:pPr>
              <a:defRPr sz="1300">
                <a:solidFill>
                  <a:srgbClr val="5A5A5A"/>
                </a:solidFill>
              </a:defRPr>
            </a:pPr>
            <a:r>
              <a:t>MSRA-specific provisions / differences only</a:t>
            </a:r>
          </a:p>
        </p:txBody>
      </p:sp>
      <p:sp>
        <p:nvSpPr>
          <p:cNvPr id="4" name="Oval 3"/>
          <p:cNvSpPr/>
          <p:nvPr/>
        </p:nvSpPr>
        <p:spPr>
          <a:xfrm>
            <a:off x="10561320" y="228600"/>
            <a:ext cx="685800" cy="685800"/>
          </a:xfrm>
          <a:prstGeom prst="ellipse">
            <a:avLst/>
          </a:prstGeom>
          <a:solidFill>
            <a:srgbClr val="FFFFFF"/>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Pentagon 4"/>
          <p:cNvSpPr/>
          <p:nvPr/>
        </p:nvSpPr>
        <p:spPr>
          <a:xfrm>
            <a:off x="10789920" y="429768"/>
            <a:ext cx="240029" cy="240029"/>
          </a:xfrm>
          <a:prstGeom prst="homePlate">
            <a:avLst/>
          </a:prstGeom>
          <a:solidFill>
            <a:srgbClr val="14345A"/>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601968"/>
            <a:ext cx="12191695" cy="256032"/>
          </a:xfrm>
          <a:prstGeom prst="rect">
            <a:avLst/>
          </a:prstGeom>
          <a:solidFill>
            <a:srgbClr val="1434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629400"/>
            <a:ext cx="10515600" cy="182880"/>
          </a:xfrm>
          <a:prstGeom prst="rect">
            <a:avLst/>
          </a:prstGeom>
          <a:noFill/>
        </p:spPr>
        <p:txBody>
          <a:bodyPr wrap="none">
            <a:spAutoFit/>
          </a:bodyPr>
          <a:lstStyle/>
          <a:p>
            <a:pPr>
              <a:defRPr sz="900">
                <a:solidFill>
                  <a:srgbClr val="FFFFFF"/>
                </a:solidFill>
              </a:defRPr>
            </a:pPr>
            <a:r>
              <a:t>MSRA Middle School Soccer Guidelines 2026–2027 • Rule 2</a:t>
            </a:r>
          </a:p>
        </p:txBody>
      </p:sp>
      <p:sp>
        <p:nvSpPr>
          <p:cNvPr id="8" name="Rounded Rectangle 7"/>
          <p:cNvSpPr/>
          <p:nvPr/>
        </p:nvSpPr>
        <p:spPr>
          <a:xfrm>
            <a:off x="502920" y="1298448"/>
            <a:ext cx="11155680" cy="5010912"/>
          </a:xfrm>
          <a:prstGeom prst="roundRect">
            <a:avLst/>
          </a:prstGeom>
          <a:solidFill>
            <a:srgbClr val="F2F5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600200"/>
            <a:ext cx="10515600" cy="4526280"/>
          </a:xfrm>
          <a:prstGeom prst="rect">
            <a:avLst/>
          </a:prstGeom>
          <a:noFill/>
        </p:spPr>
        <p:txBody>
          <a:bodyPr wrap="square">
            <a:spAutoFit/>
          </a:bodyPr>
          <a:lstStyle/>
          <a:p>
            <a:pPr>
              <a:spcAft>
                <a:spcPts val="1100"/>
              </a:spcAft>
              <a:defRPr sz="2000">
                <a:solidFill>
                  <a:srgbClr val="232323"/>
                </a:solidFill>
              </a:defRPr>
            </a:pPr>
            <a:r>
              <a:t>• Home team supplies three soccer balls for every contest; officials inspect them.</a:t>
            </a:r>
          </a:p>
          <a:p>
            <a:pPr>
              <a:spcAft>
                <a:spcPts val="1100"/>
              </a:spcAft>
              <a:defRPr sz="2000">
                <a:solidFill>
                  <a:srgbClr val="232323"/>
                </a:solidFill>
              </a:defRPr>
            </a:pPr>
            <a:r>
              <a:t>• Visiting team may supply any number of balls if the home team cannot provide serviceable balls.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74320"/>
            <a:ext cx="9875520" cy="594360"/>
          </a:xfrm>
          <a:prstGeom prst="rect">
            <a:avLst/>
          </a:prstGeom>
          <a:noFill/>
        </p:spPr>
        <p:txBody>
          <a:bodyPr wrap="none">
            <a:spAutoFit/>
          </a:bodyPr>
          <a:lstStyle/>
          <a:p>
            <a:pPr>
              <a:defRPr sz="2800" b="1">
                <a:solidFill>
                  <a:srgbClr val="14345A"/>
                </a:solidFill>
              </a:defRPr>
            </a:pPr>
            <a:r>
              <a:t>Rule 3 – Players &amp; Substitutions</a:t>
            </a:r>
          </a:p>
        </p:txBody>
      </p:sp>
      <p:sp>
        <p:nvSpPr>
          <p:cNvPr id="3" name="TextBox 2"/>
          <p:cNvSpPr txBox="1"/>
          <p:nvPr/>
        </p:nvSpPr>
        <p:spPr>
          <a:xfrm>
            <a:off x="548640" y="859536"/>
            <a:ext cx="10058400" cy="320040"/>
          </a:xfrm>
          <a:prstGeom prst="rect">
            <a:avLst/>
          </a:prstGeom>
          <a:noFill/>
        </p:spPr>
        <p:txBody>
          <a:bodyPr wrap="none">
            <a:spAutoFit/>
          </a:bodyPr>
          <a:lstStyle/>
          <a:p>
            <a:pPr>
              <a:defRPr sz="1300">
                <a:solidFill>
                  <a:srgbClr val="5A5A5A"/>
                </a:solidFill>
              </a:defRPr>
            </a:pPr>
            <a:r>
              <a:t>MSRA-specific provisions / differences only</a:t>
            </a:r>
          </a:p>
        </p:txBody>
      </p:sp>
      <p:sp>
        <p:nvSpPr>
          <p:cNvPr id="4" name="Oval 3"/>
          <p:cNvSpPr/>
          <p:nvPr/>
        </p:nvSpPr>
        <p:spPr>
          <a:xfrm>
            <a:off x="10561320" y="228600"/>
            <a:ext cx="685800" cy="685800"/>
          </a:xfrm>
          <a:prstGeom prst="ellipse">
            <a:avLst/>
          </a:prstGeom>
          <a:solidFill>
            <a:srgbClr val="FFFFFF"/>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Pentagon 4"/>
          <p:cNvSpPr/>
          <p:nvPr/>
        </p:nvSpPr>
        <p:spPr>
          <a:xfrm>
            <a:off x="10789920" y="429768"/>
            <a:ext cx="240029" cy="240029"/>
          </a:xfrm>
          <a:prstGeom prst="homePlate">
            <a:avLst/>
          </a:prstGeom>
          <a:solidFill>
            <a:srgbClr val="14345A"/>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601968"/>
            <a:ext cx="12191695" cy="256032"/>
          </a:xfrm>
          <a:prstGeom prst="rect">
            <a:avLst/>
          </a:prstGeom>
          <a:solidFill>
            <a:srgbClr val="1434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629400"/>
            <a:ext cx="10515600" cy="182880"/>
          </a:xfrm>
          <a:prstGeom prst="rect">
            <a:avLst/>
          </a:prstGeom>
          <a:noFill/>
        </p:spPr>
        <p:txBody>
          <a:bodyPr wrap="none">
            <a:spAutoFit/>
          </a:bodyPr>
          <a:lstStyle/>
          <a:p>
            <a:pPr>
              <a:defRPr sz="900">
                <a:solidFill>
                  <a:srgbClr val="FFFFFF"/>
                </a:solidFill>
              </a:defRPr>
            </a:pPr>
            <a:r>
              <a:t>MSRA Middle School Soccer Guidelines 2026–2027 • Rule 3</a:t>
            </a:r>
          </a:p>
        </p:txBody>
      </p:sp>
      <p:sp>
        <p:nvSpPr>
          <p:cNvPr id="8" name="Rounded Rectangle 7"/>
          <p:cNvSpPr/>
          <p:nvPr/>
        </p:nvSpPr>
        <p:spPr>
          <a:xfrm>
            <a:off x="502920" y="1298448"/>
            <a:ext cx="11155680" cy="5010912"/>
          </a:xfrm>
          <a:prstGeom prst="roundRect">
            <a:avLst/>
          </a:prstGeom>
          <a:solidFill>
            <a:srgbClr val="F2F5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600200"/>
            <a:ext cx="10515600" cy="1482457"/>
          </a:xfrm>
          <a:prstGeom prst="rect">
            <a:avLst/>
          </a:prstGeom>
          <a:noFill/>
        </p:spPr>
        <p:txBody>
          <a:bodyPr wrap="square">
            <a:spAutoFit/>
          </a:bodyPr>
          <a:lstStyle/>
          <a:p>
            <a:pPr>
              <a:spcAft>
                <a:spcPts val="1100"/>
              </a:spcAft>
              <a:defRPr sz="1800">
                <a:solidFill>
                  <a:srgbClr val="232323"/>
                </a:solidFill>
              </a:defRPr>
            </a:pPr>
            <a:r>
              <a:rPr dirty="0"/>
              <a:t>• Roster is submitted at least 5 minutes before kickoff; players, substitutes, bench personnel, and coaches may be added after play begins.</a:t>
            </a:r>
          </a:p>
          <a:p>
            <a:pPr>
              <a:spcAft>
                <a:spcPts val="1100"/>
              </a:spcAft>
              <a:defRPr sz="1800">
                <a:solidFill>
                  <a:srgbClr val="232323"/>
                </a:solidFill>
              </a:defRPr>
            </a:pPr>
            <a:r>
              <a:rPr dirty="0" smtClean="0"/>
              <a:t>• </a:t>
            </a:r>
            <a:r>
              <a:rPr dirty="0"/>
              <a:t>Suspected head injury: play stops immediately; return requires clearance by licensed medical staff.</a:t>
            </a:r>
          </a:p>
          <a:p>
            <a:pPr>
              <a:spcAft>
                <a:spcPts val="1100"/>
              </a:spcAft>
              <a:defRPr sz="1800">
                <a:solidFill>
                  <a:srgbClr val="232323"/>
                </a:solidFill>
              </a:defRPr>
            </a:pPr>
            <a:r>
              <a:rPr dirty="0"/>
              <a:t>• Licensed medical staff are highly recommended and must be identified before the match.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74320"/>
            <a:ext cx="9875520" cy="594360"/>
          </a:xfrm>
          <a:prstGeom prst="rect">
            <a:avLst/>
          </a:prstGeom>
          <a:noFill/>
        </p:spPr>
        <p:txBody>
          <a:bodyPr wrap="none">
            <a:spAutoFit/>
          </a:bodyPr>
          <a:lstStyle/>
          <a:p>
            <a:pPr>
              <a:defRPr sz="2800" b="1">
                <a:solidFill>
                  <a:srgbClr val="14345A"/>
                </a:solidFill>
              </a:defRPr>
            </a:pPr>
            <a:r>
              <a:t>Rule 4 – Player Equipment</a:t>
            </a:r>
          </a:p>
        </p:txBody>
      </p:sp>
      <p:sp>
        <p:nvSpPr>
          <p:cNvPr id="3" name="TextBox 2"/>
          <p:cNvSpPr txBox="1"/>
          <p:nvPr/>
        </p:nvSpPr>
        <p:spPr>
          <a:xfrm>
            <a:off x="548640" y="859536"/>
            <a:ext cx="10058400" cy="320040"/>
          </a:xfrm>
          <a:prstGeom prst="rect">
            <a:avLst/>
          </a:prstGeom>
          <a:noFill/>
        </p:spPr>
        <p:txBody>
          <a:bodyPr wrap="none">
            <a:spAutoFit/>
          </a:bodyPr>
          <a:lstStyle/>
          <a:p>
            <a:pPr>
              <a:defRPr sz="1300">
                <a:solidFill>
                  <a:srgbClr val="5A5A5A"/>
                </a:solidFill>
              </a:defRPr>
            </a:pPr>
            <a:r>
              <a:t>MSRA-specific provisions / differences only</a:t>
            </a:r>
          </a:p>
        </p:txBody>
      </p:sp>
      <p:sp>
        <p:nvSpPr>
          <p:cNvPr id="4" name="Oval 3"/>
          <p:cNvSpPr/>
          <p:nvPr/>
        </p:nvSpPr>
        <p:spPr>
          <a:xfrm>
            <a:off x="10561320" y="228600"/>
            <a:ext cx="685800" cy="685800"/>
          </a:xfrm>
          <a:prstGeom prst="ellipse">
            <a:avLst/>
          </a:prstGeom>
          <a:solidFill>
            <a:srgbClr val="FFFFFF"/>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Pentagon 4"/>
          <p:cNvSpPr/>
          <p:nvPr/>
        </p:nvSpPr>
        <p:spPr>
          <a:xfrm>
            <a:off x="10789920" y="429768"/>
            <a:ext cx="240029" cy="240029"/>
          </a:xfrm>
          <a:prstGeom prst="homePlate">
            <a:avLst/>
          </a:prstGeom>
          <a:solidFill>
            <a:srgbClr val="14345A"/>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601968"/>
            <a:ext cx="12191695" cy="256032"/>
          </a:xfrm>
          <a:prstGeom prst="rect">
            <a:avLst/>
          </a:prstGeom>
          <a:solidFill>
            <a:srgbClr val="1434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629400"/>
            <a:ext cx="10515600" cy="182880"/>
          </a:xfrm>
          <a:prstGeom prst="rect">
            <a:avLst/>
          </a:prstGeom>
          <a:noFill/>
        </p:spPr>
        <p:txBody>
          <a:bodyPr wrap="none">
            <a:spAutoFit/>
          </a:bodyPr>
          <a:lstStyle/>
          <a:p>
            <a:pPr>
              <a:defRPr sz="900">
                <a:solidFill>
                  <a:srgbClr val="FFFFFF"/>
                </a:solidFill>
              </a:defRPr>
            </a:pPr>
            <a:r>
              <a:t>MSRA Middle School Soccer Guidelines 2026–2027 • Rule 4</a:t>
            </a:r>
          </a:p>
        </p:txBody>
      </p:sp>
      <p:sp>
        <p:nvSpPr>
          <p:cNvPr id="8" name="Rounded Rectangle 7"/>
          <p:cNvSpPr/>
          <p:nvPr/>
        </p:nvSpPr>
        <p:spPr>
          <a:xfrm>
            <a:off x="502920" y="1298448"/>
            <a:ext cx="11155680" cy="5010912"/>
          </a:xfrm>
          <a:prstGeom prst="roundRect">
            <a:avLst/>
          </a:prstGeom>
          <a:solidFill>
            <a:srgbClr val="F2F5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600200"/>
            <a:ext cx="10515600" cy="4526280"/>
          </a:xfrm>
          <a:prstGeom prst="rect">
            <a:avLst/>
          </a:prstGeom>
          <a:noFill/>
        </p:spPr>
        <p:txBody>
          <a:bodyPr wrap="square">
            <a:spAutoFit/>
          </a:bodyPr>
          <a:lstStyle/>
          <a:p>
            <a:pPr>
              <a:spcAft>
                <a:spcPts val="1100"/>
              </a:spcAft>
              <a:defRPr sz="2000">
                <a:solidFill>
                  <a:srgbClr val="232323"/>
                </a:solidFill>
              </a:defRPr>
            </a:pPr>
            <a:r>
              <a:rPr dirty="0"/>
              <a:t>• Each team must have scrimmage vests/</a:t>
            </a:r>
            <a:r>
              <a:rPr dirty="0" err="1"/>
              <a:t>pinnies</a:t>
            </a:r>
            <a:r>
              <a:rPr dirty="0"/>
              <a:t> available at every match.</a:t>
            </a:r>
          </a:p>
          <a:p>
            <a:pPr>
              <a:spcAft>
                <a:spcPts val="1100"/>
              </a:spcAft>
              <a:defRPr sz="2000">
                <a:solidFill>
                  <a:srgbClr val="232323"/>
                </a:solidFill>
              </a:defRPr>
            </a:pPr>
            <a:r>
              <a:rPr dirty="0"/>
              <a:t>• Goalkeeper </a:t>
            </a:r>
            <a:r>
              <a:rPr dirty="0" err="1"/>
              <a:t>pinny</a:t>
            </a:r>
            <a:r>
              <a:rPr dirty="0"/>
              <a:t> must not match the team’s </a:t>
            </a:r>
            <a:r>
              <a:rPr dirty="0" err="1"/>
              <a:t>pinny</a:t>
            </a:r>
            <a:r>
              <a:rPr dirty="0"/>
              <a:t>.</a:t>
            </a:r>
          </a:p>
          <a:p>
            <a:pPr>
              <a:spcAft>
                <a:spcPts val="1100"/>
              </a:spcAft>
              <a:defRPr sz="2000">
                <a:solidFill>
                  <a:srgbClr val="232323"/>
                </a:solidFill>
              </a:defRPr>
            </a:pPr>
            <a:r>
              <a:rPr dirty="0"/>
              <a:t>• Home team changes jerseys/socks or uses </a:t>
            </a:r>
            <a:r>
              <a:rPr dirty="0" err="1"/>
              <a:t>pinnies</a:t>
            </a:r>
            <a:r>
              <a:rPr dirty="0"/>
              <a:t> when colors are identical or closely resemble the visiting team.</a:t>
            </a:r>
          </a:p>
          <a:p>
            <a:pPr>
              <a:spcAft>
                <a:spcPts val="1100"/>
              </a:spcAft>
              <a:defRPr sz="2000">
                <a:solidFill>
                  <a:srgbClr val="232323"/>
                </a:solidFill>
              </a:defRPr>
            </a:pPr>
            <a:r>
              <a:rPr dirty="0"/>
              <a:t>• Mini shin guards are illegal.</a:t>
            </a:r>
          </a:p>
          <a:p>
            <a:pPr>
              <a:spcAft>
                <a:spcPts val="1100"/>
              </a:spcAft>
              <a:defRPr sz="2000">
                <a:solidFill>
                  <a:srgbClr val="232323"/>
                </a:solidFill>
              </a:defRPr>
            </a:pPr>
            <a:r>
              <a:rPr dirty="0"/>
              <a:t>• Head coach receives the first caution issued to the team for an illegally equipped player.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74320"/>
            <a:ext cx="9875520" cy="594360"/>
          </a:xfrm>
          <a:prstGeom prst="rect">
            <a:avLst/>
          </a:prstGeom>
          <a:noFill/>
        </p:spPr>
        <p:txBody>
          <a:bodyPr wrap="none">
            <a:spAutoFit/>
          </a:bodyPr>
          <a:lstStyle/>
          <a:p>
            <a:pPr>
              <a:defRPr sz="2800" b="1">
                <a:solidFill>
                  <a:srgbClr val="14345A"/>
                </a:solidFill>
              </a:defRPr>
            </a:pPr>
            <a:r>
              <a:t>Rule 5 – The Officials</a:t>
            </a:r>
          </a:p>
        </p:txBody>
      </p:sp>
      <p:sp>
        <p:nvSpPr>
          <p:cNvPr id="3" name="TextBox 2"/>
          <p:cNvSpPr txBox="1"/>
          <p:nvPr/>
        </p:nvSpPr>
        <p:spPr>
          <a:xfrm>
            <a:off x="548640" y="859536"/>
            <a:ext cx="10058400" cy="320040"/>
          </a:xfrm>
          <a:prstGeom prst="rect">
            <a:avLst/>
          </a:prstGeom>
          <a:noFill/>
        </p:spPr>
        <p:txBody>
          <a:bodyPr wrap="none">
            <a:spAutoFit/>
          </a:bodyPr>
          <a:lstStyle/>
          <a:p>
            <a:pPr>
              <a:defRPr sz="1300">
                <a:solidFill>
                  <a:srgbClr val="5A5A5A"/>
                </a:solidFill>
              </a:defRPr>
            </a:pPr>
            <a:r>
              <a:t>MSRA-specific provisions / differences only</a:t>
            </a:r>
          </a:p>
        </p:txBody>
      </p:sp>
      <p:sp>
        <p:nvSpPr>
          <p:cNvPr id="4" name="Oval 3"/>
          <p:cNvSpPr/>
          <p:nvPr/>
        </p:nvSpPr>
        <p:spPr>
          <a:xfrm>
            <a:off x="10561320" y="228600"/>
            <a:ext cx="685800" cy="685800"/>
          </a:xfrm>
          <a:prstGeom prst="ellipse">
            <a:avLst/>
          </a:prstGeom>
          <a:solidFill>
            <a:srgbClr val="FFFFFF"/>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Pentagon 4"/>
          <p:cNvSpPr/>
          <p:nvPr/>
        </p:nvSpPr>
        <p:spPr>
          <a:xfrm>
            <a:off x="10789920" y="429768"/>
            <a:ext cx="240029" cy="240029"/>
          </a:xfrm>
          <a:prstGeom prst="homePlate">
            <a:avLst/>
          </a:prstGeom>
          <a:solidFill>
            <a:srgbClr val="14345A"/>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601968"/>
            <a:ext cx="12191695" cy="256032"/>
          </a:xfrm>
          <a:prstGeom prst="rect">
            <a:avLst/>
          </a:prstGeom>
          <a:solidFill>
            <a:srgbClr val="1434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629400"/>
            <a:ext cx="10515600" cy="182880"/>
          </a:xfrm>
          <a:prstGeom prst="rect">
            <a:avLst/>
          </a:prstGeom>
          <a:noFill/>
        </p:spPr>
        <p:txBody>
          <a:bodyPr wrap="none">
            <a:spAutoFit/>
          </a:bodyPr>
          <a:lstStyle/>
          <a:p>
            <a:pPr>
              <a:defRPr sz="900">
                <a:solidFill>
                  <a:srgbClr val="FFFFFF"/>
                </a:solidFill>
              </a:defRPr>
            </a:pPr>
            <a:r>
              <a:t>MSRA Middle School Soccer Guidelines 2026–2027 • Rule 5</a:t>
            </a:r>
          </a:p>
        </p:txBody>
      </p:sp>
      <p:sp>
        <p:nvSpPr>
          <p:cNvPr id="8" name="Rounded Rectangle 7"/>
          <p:cNvSpPr/>
          <p:nvPr/>
        </p:nvSpPr>
        <p:spPr>
          <a:xfrm>
            <a:off x="502920" y="1298448"/>
            <a:ext cx="11155680" cy="5010912"/>
          </a:xfrm>
          <a:prstGeom prst="roundRect">
            <a:avLst/>
          </a:prstGeom>
          <a:solidFill>
            <a:srgbClr val="F2F5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600200"/>
            <a:ext cx="10515600" cy="4526280"/>
          </a:xfrm>
          <a:prstGeom prst="rect">
            <a:avLst/>
          </a:prstGeom>
          <a:noFill/>
        </p:spPr>
        <p:txBody>
          <a:bodyPr wrap="square">
            <a:spAutoFit/>
          </a:bodyPr>
          <a:lstStyle/>
          <a:p>
            <a:pPr>
              <a:spcAft>
                <a:spcPts val="1100"/>
              </a:spcAft>
              <a:defRPr sz="2000">
                <a:solidFill>
                  <a:srgbClr val="232323"/>
                </a:solidFill>
              </a:defRPr>
            </a:pPr>
            <a:r>
              <a:rPr dirty="0"/>
              <a:t>• Officials must meet with both head coaches and the on-site administrator before the match; play cannot start until all parties have met.</a:t>
            </a:r>
          </a:p>
          <a:p>
            <a:pPr>
              <a:spcAft>
                <a:spcPts val="1100"/>
              </a:spcAft>
              <a:defRPr sz="2000">
                <a:solidFill>
                  <a:srgbClr val="232323"/>
                </a:solidFill>
              </a:defRPr>
            </a:pPr>
            <a:r>
              <a:rPr dirty="0"/>
              <a:t>• On-site administrator must remain at the field and cannot be coaching staff or otherwise involved in coaching duties.</a:t>
            </a:r>
          </a:p>
          <a:p>
            <a:pPr>
              <a:spcAft>
                <a:spcPts val="1100"/>
              </a:spcAft>
              <a:defRPr sz="2000">
                <a:solidFill>
                  <a:srgbClr val="232323"/>
                </a:solidFill>
              </a:defRPr>
            </a:pPr>
            <a:r>
              <a:rPr dirty="0"/>
              <a:t>• All match-related issues, cautions, and ejections must be documented in Arbiter game notes.</a:t>
            </a:r>
          </a:p>
          <a:p>
            <a:pPr>
              <a:spcAft>
                <a:spcPts val="1100"/>
              </a:spcAft>
              <a:defRPr sz="2000">
                <a:solidFill>
                  <a:srgbClr val="232323"/>
                </a:solidFill>
              </a:defRPr>
            </a:pPr>
            <a:r>
              <a:rPr dirty="0"/>
              <a:t>• Ejections or significant parent/spectator issues must be reported to the Match Assignor or MSRA Board Member as soon as practicable.</a:t>
            </a:r>
          </a:p>
          <a:p>
            <a:pPr>
              <a:spcAft>
                <a:spcPts val="1100"/>
              </a:spcAft>
              <a:defRPr sz="2000">
                <a:solidFill>
                  <a:srgbClr val="232323"/>
                </a:solidFill>
              </a:defRPr>
            </a:pPr>
            <a:r>
              <a:rPr dirty="0"/>
              <a:t>• Incident email to MSRA Board is required within 24 hours and must include date/time, venue, competition information, and a factual incident description or clarification request.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74320"/>
            <a:ext cx="9875520" cy="594360"/>
          </a:xfrm>
          <a:prstGeom prst="rect">
            <a:avLst/>
          </a:prstGeom>
          <a:noFill/>
        </p:spPr>
        <p:txBody>
          <a:bodyPr wrap="none">
            <a:spAutoFit/>
          </a:bodyPr>
          <a:lstStyle/>
          <a:p>
            <a:pPr>
              <a:defRPr sz="2800" b="1">
                <a:solidFill>
                  <a:srgbClr val="14345A"/>
                </a:solidFill>
              </a:defRPr>
            </a:pPr>
            <a:r>
              <a:t>Rule 7 – Duration &amp; Periods</a:t>
            </a:r>
          </a:p>
        </p:txBody>
      </p:sp>
      <p:sp>
        <p:nvSpPr>
          <p:cNvPr id="3" name="TextBox 2"/>
          <p:cNvSpPr txBox="1"/>
          <p:nvPr/>
        </p:nvSpPr>
        <p:spPr>
          <a:xfrm>
            <a:off x="548640" y="859536"/>
            <a:ext cx="10058400" cy="320040"/>
          </a:xfrm>
          <a:prstGeom prst="rect">
            <a:avLst/>
          </a:prstGeom>
          <a:noFill/>
        </p:spPr>
        <p:txBody>
          <a:bodyPr wrap="none">
            <a:spAutoFit/>
          </a:bodyPr>
          <a:lstStyle/>
          <a:p>
            <a:pPr>
              <a:defRPr sz="1300">
                <a:solidFill>
                  <a:srgbClr val="5A5A5A"/>
                </a:solidFill>
              </a:defRPr>
            </a:pPr>
            <a:r>
              <a:t>MSRA-specific provisions / differences only</a:t>
            </a:r>
          </a:p>
        </p:txBody>
      </p:sp>
      <p:sp>
        <p:nvSpPr>
          <p:cNvPr id="4" name="Oval 3"/>
          <p:cNvSpPr/>
          <p:nvPr/>
        </p:nvSpPr>
        <p:spPr>
          <a:xfrm>
            <a:off x="10561320" y="228600"/>
            <a:ext cx="685800" cy="685800"/>
          </a:xfrm>
          <a:prstGeom prst="ellipse">
            <a:avLst/>
          </a:prstGeom>
          <a:solidFill>
            <a:srgbClr val="FFFFFF"/>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Pentagon 4"/>
          <p:cNvSpPr/>
          <p:nvPr/>
        </p:nvSpPr>
        <p:spPr>
          <a:xfrm>
            <a:off x="10789920" y="429768"/>
            <a:ext cx="240029" cy="240029"/>
          </a:xfrm>
          <a:prstGeom prst="homePlate">
            <a:avLst/>
          </a:prstGeom>
          <a:solidFill>
            <a:srgbClr val="14345A"/>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601968"/>
            <a:ext cx="12191695" cy="256032"/>
          </a:xfrm>
          <a:prstGeom prst="rect">
            <a:avLst/>
          </a:prstGeom>
          <a:solidFill>
            <a:srgbClr val="1434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629400"/>
            <a:ext cx="10515600" cy="182880"/>
          </a:xfrm>
          <a:prstGeom prst="rect">
            <a:avLst/>
          </a:prstGeom>
          <a:noFill/>
        </p:spPr>
        <p:txBody>
          <a:bodyPr wrap="none">
            <a:spAutoFit/>
          </a:bodyPr>
          <a:lstStyle/>
          <a:p>
            <a:pPr>
              <a:defRPr sz="900">
                <a:solidFill>
                  <a:srgbClr val="FFFFFF"/>
                </a:solidFill>
              </a:defRPr>
            </a:pPr>
            <a:r>
              <a:t>MSRA Middle School Soccer Guidelines 2026–2027 • Rule 7</a:t>
            </a:r>
          </a:p>
        </p:txBody>
      </p:sp>
      <p:sp>
        <p:nvSpPr>
          <p:cNvPr id="8" name="Rounded Rectangle 7"/>
          <p:cNvSpPr/>
          <p:nvPr/>
        </p:nvSpPr>
        <p:spPr>
          <a:xfrm>
            <a:off x="502920" y="1298448"/>
            <a:ext cx="11155680" cy="5010912"/>
          </a:xfrm>
          <a:prstGeom prst="roundRect">
            <a:avLst/>
          </a:prstGeom>
          <a:solidFill>
            <a:srgbClr val="F2F5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600200"/>
            <a:ext cx="10515600" cy="4526280"/>
          </a:xfrm>
          <a:prstGeom prst="rect">
            <a:avLst/>
          </a:prstGeom>
          <a:noFill/>
        </p:spPr>
        <p:txBody>
          <a:bodyPr wrap="square">
            <a:spAutoFit/>
          </a:bodyPr>
          <a:lstStyle/>
          <a:p>
            <a:pPr>
              <a:spcAft>
                <a:spcPts val="1100"/>
              </a:spcAft>
              <a:defRPr sz="2000">
                <a:solidFill>
                  <a:srgbClr val="232323"/>
                </a:solidFill>
              </a:defRPr>
            </a:pPr>
            <a:r>
              <a:t>• Two 30-minute halves with a mandatory 1-minute hydration period.</a:t>
            </a:r>
          </a:p>
          <a:p>
            <a:pPr>
              <a:spcAft>
                <a:spcPts val="1100"/>
              </a:spcAft>
              <a:defRPr sz="2000">
                <a:solidFill>
                  <a:srgbClr val="232323"/>
                </a:solidFill>
              </a:defRPr>
            </a:pPr>
            <a:r>
              <a:t>• During hydration, players remain on the field unless a team substitutes.</a:t>
            </a:r>
          </a:p>
          <a:p>
            <a:pPr>
              <a:spcAft>
                <a:spcPts val="1100"/>
              </a:spcAft>
              <a:defRPr sz="2000">
                <a:solidFill>
                  <a:srgbClr val="232323"/>
                </a:solidFill>
              </a:defRPr>
            </a:pPr>
            <a:r>
              <a:t>• Teams may mutually agree to play two 20-minute halves; hydration is not required when the match duration is reduced.</a:t>
            </a:r>
          </a:p>
          <a:p>
            <a:pPr>
              <a:spcAft>
                <a:spcPts val="1100"/>
              </a:spcAft>
              <a:defRPr sz="2000">
                <a:solidFill>
                  <a:srgbClr val="232323"/>
                </a:solidFill>
              </a:defRPr>
            </a:pPr>
            <a:r>
              <a:t>• Halftime is 10 minutes unless coaches mutually agree to shorten it.</a:t>
            </a:r>
          </a:p>
          <a:p>
            <a:pPr>
              <a:spcAft>
                <a:spcPts val="1100"/>
              </a:spcAft>
              <a:defRPr sz="2000">
                <a:solidFill>
                  <a:srgbClr val="232323"/>
                </a:solidFill>
              </a:defRPr>
            </a:pPr>
            <a:r>
              <a:t>• Match ends for an 8-goal differential at halftime or at any point during the second half.</a:t>
            </a:r>
          </a:p>
          <a:p>
            <a:pPr>
              <a:spcAft>
                <a:spcPts val="1100"/>
              </a:spcAft>
              <a:defRPr sz="2000">
                <a:solidFill>
                  <a:srgbClr val="232323"/>
                </a:solidFill>
              </a:defRPr>
            </a:pPr>
            <a:r>
              <a:t>• Regular-season ties after 60 minutes are recorded as ties.</a:t>
            </a:r>
          </a:p>
          <a:p>
            <a:pPr>
              <a:spcAft>
                <a:spcPts val="1100"/>
              </a:spcAft>
              <a:defRPr sz="2000">
                <a:solidFill>
                  <a:srgbClr val="232323"/>
                </a:solidFill>
              </a:defRPr>
            </a:pPr>
            <a:r>
              <a:t>• Playoff ties after regulation are decided by a penalty-kick shootout.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74320"/>
            <a:ext cx="9875520" cy="594360"/>
          </a:xfrm>
          <a:prstGeom prst="rect">
            <a:avLst/>
          </a:prstGeom>
          <a:noFill/>
        </p:spPr>
        <p:txBody>
          <a:bodyPr wrap="none">
            <a:spAutoFit/>
          </a:bodyPr>
          <a:lstStyle/>
          <a:p>
            <a:pPr>
              <a:defRPr sz="2800" b="1">
                <a:solidFill>
                  <a:srgbClr val="14345A"/>
                </a:solidFill>
              </a:defRPr>
            </a:pPr>
            <a:r>
              <a:t>Rule 10 – Scoring</a:t>
            </a:r>
          </a:p>
        </p:txBody>
      </p:sp>
      <p:sp>
        <p:nvSpPr>
          <p:cNvPr id="3" name="TextBox 2"/>
          <p:cNvSpPr txBox="1"/>
          <p:nvPr/>
        </p:nvSpPr>
        <p:spPr>
          <a:xfrm>
            <a:off x="548640" y="859536"/>
            <a:ext cx="10058400" cy="320040"/>
          </a:xfrm>
          <a:prstGeom prst="rect">
            <a:avLst/>
          </a:prstGeom>
          <a:noFill/>
        </p:spPr>
        <p:txBody>
          <a:bodyPr wrap="none">
            <a:spAutoFit/>
          </a:bodyPr>
          <a:lstStyle/>
          <a:p>
            <a:pPr>
              <a:defRPr sz="1300">
                <a:solidFill>
                  <a:srgbClr val="5A5A5A"/>
                </a:solidFill>
              </a:defRPr>
            </a:pPr>
            <a:r>
              <a:t>MSRA-specific provisions / differences only</a:t>
            </a:r>
          </a:p>
        </p:txBody>
      </p:sp>
      <p:sp>
        <p:nvSpPr>
          <p:cNvPr id="4" name="Oval 3"/>
          <p:cNvSpPr/>
          <p:nvPr/>
        </p:nvSpPr>
        <p:spPr>
          <a:xfrm>
            <a:off x="10561320" y="228600"/>
            <a:ext cx="685800" cy="685800"/>
          </a:xfrm>
          <a:prstGeom prst="ellipse">
            <a:avLst/>
          </a:prstGeom>
          <a:solidFill>
            <a:srgbClr val="FFFFFF"/>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Pentagon 4"/>
          <p:cNvSpPr/>
          <p:nvPr/>
        </p:nvSpPr>
        <p:spPr>
          <a:xfrm>
            <a:off x="10789920" y="429768"/>
            <a:ext cx="240029" cy="240029"/>
          </a:xfrm>
          <a:prstGeom prst="homePlate">
            <a:avLst/>
          </a:prstGeom>
          <a:solidFill>
            <a:srgbClr val="14345A"/>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601968"/>
            <a:ext cx="12191695" cy="256032"/>
          </a:xfrm>
          <a:prstGeom prst="rect">
            <a:avLst/>
          </a:prstGeom>
          <a:solidFill>
            <a:srgbClr val="1434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629400"/>
            <a:ext cx="10515600" cy="182880"/>
          </a:xfrm>
          <a:prstGeom prst="rect">
            <a:avLst/>
          </a:prstGeom>
          <a:noFill/>
        </p:spPr>
        <p:txBody>
          <a:bodyPr wrap="none">
            <a:spAutoFit/>
          </a:bodyPr>
          <a:lstStyle/>
          <a:p>
            <a:pPr>
              <a:defRPr sz="900">
                <a:solidFill>
                  <a:srgbClr val="FFFFFF"/>
                </a:solidFill>
              </a:defRPr>
            </a:pPr>
            <a:r>
              <a:t>MSRA Middle School Soccer Guidelines 2026–2027 • Rule 10</a:t>
            </a:r>
          </a:p>
        </p:txBody>
      </p:sp>
      <p:sp>
        <p:nvSpPr>
          <p:cNvPr id="8" name="Rounded Rectangle 7"/>
          <p:cNvSpPr/>
          <p:nvPr/>
        </p:nvSpPr>
        <p:spPr>
          <a:xfrm>
            <a:off x="502920" y="1298448"/>
            <a:ext cx="11155680" cy="5010912"/>
          </a:xfrm>
          <a:prstGeom prst="roundRect">
            <a:avLst/>
          </a:prstGeom>
          <a:solidFill>
            <a:srgbClr val="F2F5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600200"/>
            <a:ext cx="10515600" cy="4526280"/>
          </a:xfrm>
          <a:prstGeom prst="rect">
            <a:avLst/>
          </a:prstGeom>
          <a:noFill/>
        </p:spPr>
        <p:txBody>
          <a:bodyPr wrap="square">
            <a:spAutoFit/>
          </a:bodyPr>
          <a:lstStyle/>
          <a:p>
            <a:pPr>
              <a:spcAft>
                <a:spcPts val="1100"/>
              </a:spcAft>
              <a:defRPr sz="2000">
                <a:solidFill>
                  <a:srgbClr val="232323"/>
                </a:solidFill>
              </a:defRPr>
            </a:pPr>
            <a:r>
              <a:t>• Forfeits: if the game is not started, tied, or the offending team is ahead, the score is 1–0. If the offending team is behind, the score at the time of forfeit stands.</a:t>
            </a:r>
          </a:p>
          <a:p>
            <a:pPr>
              <a:spcAft>
                <a:spcPts val="1100"/>
              </a:spcAft>
              <a:defRPr sz="2000">
                <a:solidFill>
                  <a:srgbClr val="232323"/>
                </a:solidFill>
              </a:defRPr>
            </a:pPr>
            <a:r>
              <a:t>• If the winning team severely violates rules and the match is terminated, the referee notifies MSRA before recording the score; MSRA coordinates with the League Director within 24 hours to determine the outcome.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74320"/>
            <a:ext cx="9875520" cy="594360"/>
          </a:xfrm>
          <a:prstGeom prst="rect">
            <a:avLst/>
          </a:prstGeom>
          <a:noFill/>
        </p:spPr>
        <p:txBody>
          <a:bodyPr wrap="none">
            <a:spAutoFit/>
          </a:bodyPr>
          <a:lstStyle/>
          <a:p>
            <a:pPr>
              <a:defRPr sz="2800" b="1">
                <a:solidFill>
                  <a:srgbClr val="14345A"/>
                </a:solidFill>
              </a:defRPr>
            </a:pPr>
            <a:r>
              <a:t>Rule 12 – Fouls &amp; Misconduct</a:t>
            </a:r>
          </a:p>
        </p:txBody>
      </p:sp>
      <p:sp>
        <p:nvSpPr>
          <p:cNvPr id="3" name="TextBox 2"/>
          <p:cNvSpPr txBox="1"/>
          <p:nvPr/>
        </p:nvSpPr>
        <p:spPr>
          <a:xfrm>
            <a:off x="548640" y="859536"/>
            <a:ext cx="10058400" cy="320040"/>
          </a:xfrm>
          <a:prstGeom prst="rect">
            <a:avLst/>
          </a:prstGeom>
          <a:noFill/>
        </p:spPr>
        <p:txBody>
          <a:bodyPr wrap="none">
            <a:spAutoFit/>
          </a:bodyPr>
          <a:lstStyle/>
          <a:p>
            <a:pPr>
              <a:defRPr sz="1300">
                <a:solidFill>
                  <a:srgbClr val="5A5A5A"/>
                </a:solidFill>
              </a:defRPr>
            </a:pPr>
            <a:r>
              <a:t>MSRA-specific provisions / differences only</a:t>
            </a:r>
          </a:p>
        </p:txBody>
      </p:sp>
      <p:sp>
        <p:nvSpPr>
          <p:cNvPr id="4" name="Oval 3"/>
          <p:cNvSpPr/>
          <p:nvPr/>
        </p:nvSpPr>
        <p:spPr>
          <a:xfrm>
            <a:off x="10561320" y="228600"/>
            <a:ext cx="685800" cy="685800"/>
          </a:xfrm>
          <a:prstGeom prst="ellipse">
            <a:avLst/>
          </a:prstGeom>
          <a:solidFill>
            <a:srgbClr val="FFFFFF"/>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Pentagon 4"/>
          <p:cNvSpPr/>
          <p:nvPr/>
        </p:nvSpPr>
        <p:spPr>
          <a:xfrm>
            <a:off x="10789920" y="429768"/>
            <a:ext cx="240029" cy="240029"/>
          </a:xfrm>
          <a:prstGeom prst="homePlate">
            <a:avLst/>
          </a:prstGeom>
          <a:solidFill>
            <a:srgbClr val="14345A"/>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601968"/>
            <a:ext cx="12191695" cy="256032"/>
          </a:xfrm>
          <a:prstGeom prst="rect">
            <a:avLst/>
          </a:prstGeom>
          <a:solidFill>
            <a:srgbClr val="1434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629400"/>
            <a:ext cx="10515600" cy="182880"/>
          </a:xfrm>
          <a:prstGeom prst="rect">
            <a:avLst/>
          </a:prstGeom>
          <a:noFill/>
        </p:spPr>
        <p:txBody>
          <a:bodyPr wrap="none">
            <a:spAutoFit/>
          </a:bodyPr>
          <a:lstStyle/>
          <a:p>
            <a:pPr>
              <a:defRPr sz="900">
                <a:solidFill>
                  <a:srgbClr val="FFFFFF"/>
                </a:solidFill>
              </a:defRPr>
            </a:pPr>
            <a:r>
              <a:t>MSRA Middle School Soccer Guidelines 2026–2027 • Rule 12</a:t>
            </a:r>
          </a:p>
        </p:txBody>
      </p:sp>
      <p:sp>
        <p:nvSpPr>
          <p:cNvPr id="8" name="Rounded Rectangle 7"/>
          <p:cNvSpPr/>
          <p:nvPr/>
        </p:nvSpPr>
        <p:spPr>
          <a:xfrm>
            <a:off x="502920" y="1298448"/>
            <a:ext cx="11155680" cy="5010912"/>
          </a:xfrm>
          <a:prstGeom prst="roundRect">
            <a:avLst/>
          </a:prstGeom>
          <a:solidFill>
            <a:srgbClr val="F2F5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600200"/>
            <a:ext cx="10515600" cy="3290644"/>
          </a:xfrm>
          <a:prstGeom prst="rect">
            <a:avLst/>
          </a:prstGeom>
          <a:noFill/>
        </p:spPr>
        <p:txBody>
          <a:bodyPr wrap="square">
            <a:spAutoFit/>
          </a:bodyPr>
          <a:lstStyle/>
          <a:p>
            <a:pPr>
              <a:spcAft>
                <a:spcPts val="1100"/>
              </a:spcAft>
              <a:defRPr sz="1800">
                <a:solidFill>
                  <a:srgbClr val="232323"/>
                </a:solidFill>
              </a:defRPr>
            </a:pPr>
            <a:r>
              <a:rPr dirty="0"/>
              <a:t>• Goalkeeper may not hold the ball more than 8 seconds; referee signals the countdown. Violation results in a corner kick.</a:t>
            </a:r>
          </a:p>
          <a:p>
            <a:pPr>
              <a:spcAft>
                <a:spcPts val="1100"/>
              </a:spcAft>
              <a:defRPr sz="1800">
                <a:solidFill>
                  <a:srgbClr val="232323"/>
                </a:solidFill>
              </a:defRPr>
            </a:pPr>
            <a:r>
              <a:rPr dirty="0" smtClean="0"/>
              <a:t>• </a:t>
            </a:r>
            <a:r>
              <a:rPr dirty="0"/>
              <a:t>Head coach is responsible for team and bench conduct; the technical area is defined as 2 yards from each side of the bench.</a:t>
            </a:r>
          </a:p>
          <a:p>
            <a:pPr>
              <a:spcAft>
                <a:spcPts val="1100"/>
              </a:spcAft>
              <a:defRPr sz="1800">
                <a:solidFill>
                  <a:srgbClr val="232323"/>
                </a:solidFill>
              </a:defRPr>
            </a:pPr>
            <a:r>
              <a:rPr dirty="0"/>
              <a:t>• All personnel must remain in the technical area; leaving may result in a caution.</a:t>
            </a:r>
          </a:p>
          <a:p>
            <a:pPr>
              <a:spcAft>
                <a:spcPts val="1100"/>
              </a:spcAft>
              <a:defRPr sz="1800">
                <a:solidFill>
                  <a:srgbClr val="232323"/>
                </a:solidFill>
              </a:defRPr>
            </a:pPr>
            <a:r>
              <a:rPr dirty="0"/>
              <a:t>• Ejected coach/team personnel must leave immediately and have no direct or indirect contact with the team for the remainder of the game; failure to comply results in abandonment.</a:t>
            </a:r>
          </a:p>
          <a:p>
            <a:pPr>
              <a:spcAft>
                <a:spcPts val="1100"/>
              </a:spcAft>
              <a:defRPr sz="1800">
                <a:solidFill>
                  <a:srgbClr val="232323"/>
                </a:solidFill>
              </a:defRPr>
            </a:pPr>
            <a:r>
              <a:rPr dirty="0"/>
              <a:t>• If an ejected coach has no assistant coach or authorized school personnel available, the team forfeits.</a:t>
            </a:r>
          </a:p>
          <a:p>
            <a:pPr>
              <a:spcAft>
                <a:spcPts val="1100"/>
              </a:spcAft>
              <a:defRPr sz="1800">
                <a:solidFill>
                  <a:srgbClr val="232323"/>
                </a:solidFill>
              </a:defRPr>
            </a:pPr>
            <a:r>
              <a:rPr dirty="0" smtClean="0"/>
              <a:t>•Ejections </a:t>
            </a:r>
            <a:r>
              <a:rPr dirty="0"/>
              <a:t>or significant parent/spectator issues require notification and a 24-hour MSRA incident email.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74320"/>
            <a:ext cx="1739451" cy="523220"/>
          </a:xfrm>
          <a:prstGeom prst="rect">
            <a:avLst/>
          </a:prstGeom>
          <a:noFill/>
        </p:spPr>
        <p:txBody>
          <a:bodyPr wrap="none">
            <a:spAutoFit/>
          </a:bodyPr>
          <a:lstStyle/>
          <a:p>
            <a:pPr>
              <a:defRPr sz="2800" b="1">
                <a:solidFill>
                  <a:srgbClr val="14345A"/>
                </a:solidFill>
              </a:defRPr>
            </a:pPr>
            <a:r>
              <a:rPr lang="en-US" dirty="0" smtClean="0"/>
              <a:t>Statement</a:t>
            </a:r>
            <a:endParaRPr dirty="0"/>
          </a:p>
        </p:txBody>
      </p:sp>
      <p:sp>
        <p:nvSpPr>
          <p:cNvPr id="3" name="TextBox 2"/>
          <p:cNvSpPr txBox="1"/>
          <p:nvPr/>
        </p:nvSpPr>
        <p:spPr>
          <a:xfrm>
            <a:off x="548640" y="859536"/>
            <a:ext cx="10058400" cy="320040"/>
          </a:xfrm>
          <a:prstGeom prst="rect">
            <a:avLst/>
          </a:prstGeom>
          <a:noFill/>
        </p:spPr>
        <p:txBody>
          <a:bodyPr wrap="none">
            <a:spAutoFit/>
          </a:bodyPr>
          <a:lstStyle/>
          <a:p>
            <a:pPr>
              <a:defRPr sz="1300">
                <a:solidFill>
                  <a:srgbClr val="5A5A5A"/>
                </a:solidFill>
              </a:defRPr>
            </a:pPr>
            <a:r>
              <a:t>MSRA-specific provisions / differences only</a:t>
            </a:r>
          </a:p>
        </p:txBody>
      </p:sp>
      <p:sp>
        <p:nvSpPr>
          <p:cNvPr id="4" name="Oval 3"/>
          <p:cNvSpPr/>
          <p:nvPr/>
        </p:nvSpPr>
        <p:spPr>
          <a:xfrm>
            <a:off x="10561320" y="228600"/>
            <a:ext cx="685800" cy="685800"/>
          </a:xfrm>
          <a:prstGeom prst="ellipse">
            <a:avLst/>
          </a:prstGeom>
          <a:solidFill>
            <a:srgbClr val="FFFFFF"/>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Pentagon 4"/>
          <p:cNvSpPr/>
          <p:nvPr/>
        </p:nvSpPr>
        <p:spPr>
          <a:xfrm>
            <a:off x="10789920" y="429768"/>
            <a:ext cx="240029" cy="240029"/>
          </a:xfrm>
          <a:prstGeom prst="homePlate">
            <a:avLst/>
          </a:prstGeom>
          <a:solidFill>
            <a:srgbClr val="14345A"/>
          </a:solidFill>
          <a:ln>
            <a:solidFill>
              <a:srgbClr val="1434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601968"/>
            <a:ext cx="12191695" cy="256032"/>
          </a:xfrm>
          <a:prstGeom prst="rect">
            <a:avLst/>
          </a:prstGeom>
          <a:solidFill>
            <a:srgbClr val="1434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6629400"/>
            <a:ext cx="10515600" cy="182880"/>
          </a:xfrm>
          <a:prstGeom prst="rect">
            <a:avLst/>
          </a:prstGeom>
          <a:noFill/>
        </p:spPr>
        <p:txBody>
          <a:bodyPr wrap="none">
            <a:spAutoFit/>
          </a:bodyPr>
          <a:lstStyle/>
          <a:p>
            <a:pPr>
              <a:defRPr sz="900">
                <a:solidFill>
                  <a:srgbClr val="FFFFFF"/>
                </a:solidFill>
              </a:defRPr>
            </a:pPr>
            <a:r>
              <a:t>MSRA Middle School Soccer Guidelines 2026–2027 • Rule —</a:t>
            </a:r>
          </a:p>
        </p:txBody>
      </p:sp>
      <p:sp>
        <p:nvSpPr>
          <p:cNvPr id="8" name="Rounded Rectangle 7"/>
          <p:cNvSpPr/>
          <p:nvPr/>
        </p:nvSpPr>
        <p:spPr>
          <a:xfrm>
            <a:off x="502920" y="1298448"/>
            <a:ext cx="11155680" cy="5010912"/>
          </a:xfrm>
          <a:prstGeom prst="roundRect">
            <a:avLst/>
          </a:prstGeom>
          <a:solidFill>
            <a:srgbClr val="F2F5F8"/>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31520" y="3342239"/>
            <a:ext cx="10515600" cy="923330"/>
          </a:xfrm>
          <a:prstGeom prst="rect">
            <a:avLst/>
          </a:prstGeom>
          <a:noFill/>
        </p:spPr>
        <p:txBody>
          <a:bodyPr wrap="square">
            <a:spAutoFit/>
          </a:bodyPr>
          <a:lstStyle/>
          <a:p>
            <a:pPr>
              <a:defRPr sz="1800">
                <a:solidFill>
                  <a:srgbClr val="232323"/>
                </a:solidFill>
              </a:defRPr>
            </a:pPr>
            <a:r>
              <a:rPr lang="en-US" dirty="0"/>
              <a:t>Any rules, procedures, or provisions not specifically addressed </a:t>
            </a:r>
            <a:r>
              <a:rPr lang="en-US" dirty="0" smtClean="0"/>
              <a:t>shall </a:t>
            </a:r>
            <a:r>
              <a:rPr lang="en-US" dirty="0"/>
              <a:t>be governed by and interpreted in accordance with the applicable soccer rules established by the National Federation of State High School Associations (NFHS) and the Florida High School Athletic Association (FHSAA) rulebooks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TotalTime>
  <Words>917</Words>
  <Application>Microsoft Office PowerPoint</Application>
  <PresentationFormat>Widescreen</PresentationFormat>
  <Paragraphs>68</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Microsoft account</cp:lastModifiedBy>
  <cp:revision>3</cp:revision>
  <dcterms:created xsi:type="dcterms:W3CDTF">2013-01-27T09:14:16Z</dcterms:created>
  <dcterms:modified xsi:type="dcterms:W3CDTF">2026-09-22T18:39:17Z</dcterms:modified>
  <cp:category/>
</cp:coreProperties>
</file>